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67" r:id="rId2"/>
    <p:sldId id="256" r:id="rId3"/>
    <p:sldId id="264" r:id="rId4"/>
    <p:sldId id="259" r:id="rId5"/>
    <p:sldId id="260" r:id="rId6"/>
    <p:sldId id="258" r:id="rId7"/>
    <p:sldId id="269" r:id="rId8"/>
    <p:sldId id="261" r:id="rId9"/>
    <p:sldId id="263" r:id="rId10"/>
    <p:sldId id="257" r:id="rId11"/>
    <p:sldId id="265" r:id="rId12"/>
    <p:sldId id="262" r:id="rId13"/>
    <p:sldId id="266" r:id="rId14"/>
    <p:sldId id="268" r:id="rId15"/>
  </p:sldIdLst>
  <p:sldSz cx="9144000" cy="6858000" type="screen4x3"/>
  <p:notesSz cx="6669088" cy="97536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8768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87680"/>
          </a:xfrm>
          <a:prstGeom prst="rect">
            <a:avLst/>
          </a:prstGeom>
        </p:spPr>
        <p:txBody>
          <a:bodyPr vert="horz" lIns="91440" tIns="45720" rIns="91440" bIns="45720" rtlCol="0"/>
          <a:lstStyle>
            <a:lvl1pPr algn="r">
              <a:defRPr sz="1200"/>
            </a:lvl1pPr>
          </a:lstStyle>
          <a:p>
            <a:fld id="{6D095F8C-1EF6-4CA3-8B8E-36721AF282D3}" type="datetimeFigureOut">
              <a:rPr lang="en-GB" smtClean="0"/>
              <a:t>21/04/2017</a:t>
            </a:fld>
            <a:endParaRPr lang="en-GB"/>
          </a:p>
        </p:txBody>
      </p:sp>
      <p:sp>
        <p:nvSpPr>
          <p:cNvPr id="4" name="Footer Placeholder 3"/>
          <p:cNvSpPr>
            <a:spLocks noGrp="1"/>
          </p:cNvSpPr>
          <p:nvPr>
            <p:ph type="ftr" sz="quarter" idx="2"/>
          </p:nvPr>
        </p:nvSpPr>
        <p:spPr>
          <a:xfrm>
            <a:off x="0" y="9264227"/>
            <a:ext cx="2889938" cy="48768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264227"/>
            <a:ext cx="2889938" cy="487680"/>
          </a:xfrm>
          <a:prstGeom prst="rect">
            <a:avLst/>
          </a:prstGeom>
        </p:spPr>
        <p:txBody>
          <a:bodyPr vert="horz" lIns="91440" tIns="45720" rIns="91440" bIns="45720" rtlCol="0" anchor="b"/>
          <a:lstStyle>
            <a:lvl1pPr algn="r">
              <a:defRPr sz="1200"/>
            </a:lvl1pPr>
          </a:lstStyle>
          <a:p>
            <a:fld id="{10FCDFC4-8DCC-4FFA-843E-3721E583C738}" type="slidenum">
              <a:rPr lang="en-GB" smtClean="0"/>
              <a:t>‹#›</a:t>
            </a:fld>
            <a:endParaRPr lang="en-GB"/>
          </a:p>
        </p:txBody>
      </p:sp>
    </p:spTree>
    <p:extLst>
      <p:ext uri="{BB962C8B-B14F-4D97-AF65-F5344CB8AC3E}">
        <p14:creationId xmlns:p14="http://schemas.microsoft.com/office/powerpoint/2010/main" val="38774892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8768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87680"/>
          </a:xfrm>
          <a:prstGeom prst="rect">
            <a:avLst/>
          </a:prstGeom>
        </p:spPr>
        <p:txBody>
          <a:bodyPr vert="horz" lIns="91440" tIns="45720" rIns="91440" bIns="45720" rtlCol="0"/>
          <a:lstStyle>
            <a:lvl1pPr algn="r">
              <a:defRPr sz="1200"/>
            </a:lvl1pPr>
          </a:lstStyle>
          <a:p>
            <a:fld id="{4D9DF146-9AED-476F-884C-5AD107AB7FE0}" type="datetimeFigureOut">
              <a:rPr lang="en-GB" smtClean="0"/>
              <a:t>21/04/2017</a:t>
            </a:fld>
            <a:endParaRPr lang="en-GB"/>
          </a:p>
        </p:txBody>
      </p:sp>
      <p:sp>
        <p:nvSpPr>
          <p:cNvPr id="4" name="Slide Image Placeholder 3"/>
          <p:cNvSpPr>
            <a:spLocks noGrp="1" noRot="1" noChangeAspect="1"/>
          </p:cNvSpPr>
          <p:nvPr>
            <p:ph type="sldImg" idx="2"/>
          </p:nvPr>
        </p:nvSpPr>
        <p:spPr>
          <a:xfrm>
            <a:off x="896938" y="731838"/>
            <a:ext cx="4875212" cy="36576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632960"/>
            <a:ext cx="5335270" cy="438912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264227"/>
            <a:ext cx="2889938" cy="48768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264227"/>
            <a:ext cx="2889938" cy="487680"/>
          </a:xfrm>
          <a:prstGeom prst="rect">
            <a:avLst/>
          </a:prstGeom>
        </p:spPr>
        <p:txBody>
          <a:bodyPr vert="horz" lIns="91440" tIns="45720" rIns="91440" bIns="45720" rtlCol="0" anchor="b"/>
          <a:lstStyle>
            <a:lvl1pPr algn="r">
              <a:defRPr sz="1200"/>
            </a:lvl1pPr>
          </a:lstStyle>
          <a:p>
            <a:fld id="{54F6D40F-6F43-442D-8E02-73D0D03497B7}" type="slidenum">
              <a:rPr lang="en-GB" smtClean="0"/>
              <a:t>‹#›</a:t>
            </a:fld>
            <a:endParaRPr lang="en-GB"/>
          </a:p>
        </p:txBody>
      </p:sp>
    </p:spTree>
    <p:extLst>
      <p:ext uri="{BB962C8B-B14F-4D97-AF65-F5344CB8AC3E}">
        <p14:creationId xmlns:p14="http://schemas.microsoft.com/office/powerpoint/2010/main" val="27170646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a:t>
            </a:r>
            <a:r>
              <a:rPr lang="en-GB" baseline="0" dirty="0"/>
              <a:t> a lesson warmer, l</a:t>
            </a:r>
            <a:r>
              <a:rPr lang="en-GB" dirty="0"/>
              <a:t>earners</a:t>
            </a:r>
            <a:r>
              <a:rPr lang="en-GB" baseline="0" dirty="0"/>
              <a:t> can find their country/</a:t>
            </a:r>
            <a:r>
              <a:rPr lang="en-GB" baseline="0" dirty="0" err="1"/>
              <a:t>ies</a:t>
            </a:r>
            <a:r>
              <a:rPr lang="en-GB" baseline="0" dirty="0"/>
              <a:t> and discuss / compare to other countries</a:t>
            </a:r>
            <a:endParaRPr lang="en-GB" dirty="0"/>
          </a:p>
        </p:txBody>
      </p:sp>
      <p:sp>
        <p:nvSpPr>
          <p:cNvPr id="4" name="Slide Number Placeholder 3"/>
          <p:cNvSpPr>
            <a:spLocks noGrp="1"/>
          </p:cNvSpPr>
          <p:nvPr>
            <p:ph type="sldNum" sz="quarter" idx="10"/>
          </p:nvPr>
        </p:nvSpPr>
        <p:spPr/>
        <p:txBody>
          <a:bodyPr/>
          <a:lstStyle/>
          <a:p>
            <a:fld id="{54F6D40F-6F43-442D-8E02-73D0D03497B7}" type="slidenum">
              <a:rPr lang="en-GB" smtClean="0"/>
              <a:t>2</a:t>
            </a:fld>
            <a:endParaRPr lang="en-GB"/>
          </a:p>
        </p:txBody>
      </p:sp>
    </p:spTree>
    <p:extLst>
      <p:ext uri="{BB962C8B-B14F-4D97-AF65-F5344CB8AC3E}">
        <p14:creationId xmlns:p14="http://schemas.microsoft.com/office/powerpoint/2010/main" val="4412707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review learners’ answers by showing</a:t>
            </a:r>
            <a:r>
              <a:rPr lang="en-GB" baseline="0" dirty="0"/>
              <a:t> these 3 reasons.</a:t>
            </a:r>
            <a:endParaRPr lang="en-GB" dirty="0"/>
          </a:p>
        </p:txBody>
      </p:sp>
      <p:sp>
        <p:nvSpPr>
          <p:cNvPr id="4" name="Slide Number Placeholder 3"/>
          <p:cNvSpPr>
            <a:spLocks noGrp="1"/>
          </p:cNvSpPr>
          <p:nvPr>
            <p:ph type="sldNum" sz="quarter" idx="10"/>
          </p:nvPr>
        </p:nvSpPr>
        <p:spPr/>
        <p:txBody>
          <a:bodyPr/>
          <a:lstStyle/>
          <a:p>
            <a:fld id="{54F6D40F-6F43-442D-8E02-73D0D03497B7}" type="slidenum">
              <a:rPr lang="en-GB" smtClean="0"/>
              <a:t>11</a:t>
            </a:fld>
            <a:endParaRPr lang="en-GB"/>
          </a:p>
        </p:txBody>
      </p:sp>
    </p:spTree>
    <p:extLst>
      <p:ext uri="{BB962C8B-B14F-4D97-AF65-F5344CB8AC3E}">
        <p14:creationId xmlns:p14="http://schemas.microsoft.com/office/powerpoint/2010/main" val="10580561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a:t>
            </a:r>
            <a:r>
              <a:rPr lang="en-GB" baseline="0" dirty="0"/>
              <a:t> tree (from </a:t>
            </a:r>
            <a:r>
              <a:rPr lang="en-GB" baseline="0" dirty="0" err="1"/>
              <a:t>ReflectESOL</a:t>
            </a:r>
            <a:r>
              <a:rPr lang="en-GB" baseline="0" dirty="0"/>
              <a:t> tools) is a way of focussing group discussion – they can discuss causes and results and add them to the roots and branches of their tree, then present their tree to others. </a:t>
            </a:r>
            <a:endParaRPr lang="en-GB" dirty="0"/>
          </a:p>
        </p:txBody>
      </p:sp>
      <p:sp>
        <p:nvSpPr>
          <p:cNvPr id="4" name="Slide Number Placeholder 3"/>
          <p:cNvSpPr>
            <a:spLocks noGrp="1"/>
          </p:cNvSpPr>
          <p:nvPr>
            <p:ph type="sldNum" sz="quarter" idx="10"/>
          </p:nvPr>
        </p:nvSpPr>
        <p:spPr/>
        <p:txBody>
          <a:bodyPr/>
          <a:lstStyle/>
          <a:p>
            <a:fld id="{54F6D40F-6F43-442D-8E02-73D0D03497B7}" type="slidenum">
              <a:rPr lang="en-GB" smtClean="0"/>
              <a:t>12</a:t>
            </a:fld>
            <a:endParaRPr lang="en-GB"/>
          </a:p>
        </p:txBody>
      </p:sp>
    </p:spTree>
    <p:extLst>
      <p:ext uri="{BB962C8B-B14F-4D97-AF65-F5344CB8AC3E}">
        <p14:creationId xmlns:p14="http://schemas.microsoft.com/office/powerpoint/2010/main" val="2616930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lesson can take 1 – 2 hours: 15 –</a:t>
            </a:r>
            <a:r>
              <a:rPr lang="en-GB" baseline="0" dirty="0"/>
              <a:t> 30 mins comparing countries; vocabulary (1 &amp; 2) 15 – 30 mins;  reading (15 mins</a:t>
            </a:r>
            <a:r>
              <a:rPr lang="en-GB" baseline="0"/>
              <a:t>); speaking (20 – 30 mins)</a:t>
            </a:r>
            <a:endParaRPr lang="en-GB" dirty="0"/>
          </a:p>
        </p:txBody>
      </p:sp>
      <p:sp>
        <p:nvSpPr>
          <p:cNvPr id="4" name="Slide Number Placeholder 3"/>
          <p:cNvSpPr>
            <a:spLocks noGrp="1"/>
          </p:cNvSpPr>
          <p:nvPr>
            <p:ph type="sldNum" sz="quarter" idx="10"/>
          </p:nvPr>
        </p:nvSpPr>
        <p:spPr/>
        <p:txBody>
          <a:bodyPr/>
          <a:lstStyle/>
          <a:p>
            <a:fld id="{54F6D40F-6F43-442D-8E02-73D0D03497B7}" type="slidenum">
              <a:rPr lang="en-GB" smtClean="0"/>
              <a:t>3</a:t>
            </a:fld>
            <a:endParaRPr lang="en-GB"/>
          </a:p>
        </p:txBody>
      </p:sp>
    </p:spTree>
    <p:extLst>
      <p:ext uri="{BB962C8B-B14F-4D97-AF65-F5344CB8AC3E}">
        <p14:creationId xmlns:p14="http://schemas.microsoft.com/office/powerpoint/2010/main" val="36873284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use comparatives: of course, you may need to teach</a:t>
            </a:r>
            <a:r>
              <a:rPr lang="en-GB" baseline="0" dirty="0"/>
              <a:t> and/or review the rules</a:t>
            </a:r>
            <a:r>
              <a:rPr lang="en-GB" dirty="0"/>
              <a:t>.</a:t>
            </a:r>
            <a:r>
              <a:rPr lang="en-GB" baseline="0" dirty="0"/>
              <a:t> Learners can speak or write. Post-task error correction.</a:t>
            </a:r>
            <a:endParaRPr lang="en-GB" dirty="0"/>
          </a:p>
        </p:txBody>
      </p:sp>
      <p:sp>
        <p:nvSpPr>
          <p:cNvPr id="4" name="Slide Number Placeholder 3"/>
          <p:cNvSpPr>
            <a:spLocks noGrp="1"/>
          </p:cNvSpPr>
          <p:nvPr>
            <p:ph type="sldNum" sz="quarter" idx="10"/>
          </p:nvPr>
        </p:nvSpPr>
        <p:spPr/>
        <p:txBody>
          <a:bodyPr/>
          <a:lstStyle/>
          <a:p>
            <a:fld id="{54F6D40F-6F43-442D-8E02-73D0D03497B7}" type="slidenum">
              <a:rPr lang="en-GB" smtClean="0"/>
              <a:t>4</a:t>
            </a:fld>
            <a:endParaRPr lang="en-GB"/>
          </a:p>
        </p:txBody>
      </p:sp>
    </p:spTree>
    <p:extLst>
      <p:ext uri="{BB962C8B-B14F-4D97-AF65-F5344CB8AC3E}">
        <p14:creationId xmlns:p14="http://schemas.microsoft.com/office/powerpoint/2010/main" val="2930664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print out and cut up the word</a:t>
            </a:r>
            <a:r>
              <a:rPr lang="en-GB" baseline="0" dirty="0"/>
              <a:t>s and definitions for learners to match physically, or then can match to the screen. KEY:  1/c  2/e  3/b   4/f   5/a   6/d</a:t>
            </a:r>
            <a:endParaRPr lang="en-GB" dirty="0"/>
          </a:p>
        </p:txBody>
      </p:sp>
      <p:sp>
        <p:nvSpPr>
          <p:cNvPr id="4" name="Slide Number Placeholder 3"/>
          <p:cNvSpPr>
            <a:spLocks noGrp="1"/>
          </p:cNvSpPr>
          <p:nvPr>
            <p:ph type="sldNum" sz="quarter" idx="10"/>
          </p:nvPr>
        </p:nvSpPr>
        <p:spPr/>
        <p:txBody>
          <a:bodyPr/>
          <a:lstStyle/>
          <a:p>
            <a:fld id="{54F6D40F-6F43-442D-8E02-73D0D03497B7}" type="slidenum">
              <a:rPr lang="en-GB" smtClean="0"/>
              <a:t>5</a:t>
            </a:fld>
            <a:endParaRPr lang="en-GB"/>
          </a:p>
        </p:txBody>
      </p:sp>
    </p:spTree>
    <p:extLst>
      <p:ext uri="{BB962C8B-B14F-4D97-AF65-F5344CB8AC3E}">
        <p14:creationId xmlns:p14="http://schemas.microsoft.com/office/powerpoint/2010/main" val="13412016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British Government</a:t>
            </a:r>
            <a:r>
              <a:rPr lang="en-GB" baseline="0" dirty="0"/>
              <a:t> have produced a list of “British Values” for schools to promote, to help learners understand </a:t>
            </a:r>
            <a:r>
              <a:rPr lang="en-GB" baseline="0" dirty="0" err="1"/>
              <a:t>eg</a:t>
            </a:r>
            <a:r>
              <a:rPr lang="en-GB" baseline="0" dirty="0"/>
              <a:t>. tolerance and democracy:  https://www.gov.uk/government/news/guidance-on-promoting-british-values-in-schools-published    Learners, in groups, can discuss these and/or</a:t>
            </a:r>
            <a:r>
              <a:rPr lang="en-GB" dirty="0"/>
              <a:t> rank for “most to least British”</a:t>
            </a:r>
          </a:p>
        </p:txBody>
      </p:sp>
      <p:sp>
        <p:nvSpPr>
          <p:cNvPr id="4" name="Slide Number Placeholder 3"/>
          <p:cNvSpPr>
            <a:spLocks noGrp="1"/>
          </p:cNvSpPr>
          <p:nvPr>
            <p:ph type="sldNum" sz="quarter" idx="10"/>
          </p:nvPr>
        </p:nvSpPr>
        <p:spPr/>
        <p:txBody>
          <a:bodyPr/>
          <a:lstStyle/>
          <a:p>
            <a:fld id="{54F6D40F-6F43-442D-8E02-73D0D03497B7}" type="slidenum">
              <a:rPr lang="en-GB" smtClean="0"/>
              <a:t>6</a:t>
            </a:fld>
            <a:endParaRPr lang="en-GB"/>
          </a:p>
        </p:txBody>
      </p:sp>
    </p:spTree>
    <p:extLst>
      <p:ext uri="{BB962C8B-B14F-4D97-AF65-F5344CB8AC3E}">
        <p14:creationId xmlns:p14="http://schemas.microsoft.com/office/powerpoint/2010/main" val="34441927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KEY: democracy, tolerance, follow the law, respect the opinions and religions of </a:t>
            </a:r>
            <a:r>
              <a:rPr lang="en-GB"/>
              <a:t>other people</a:t>
            </a:r>
            <a:endParaRPr lang="en-GB" dirty="0"/>
          </a:p>
        </p:txBody>
      </p:sp>
      <p:sp>
        <p:nvSpPr>
          <p:cNvPr id="4" name="Slide Number Placeholder 3"/>
          <p:cNvSpPr>
            <a:spLocks noGrp="1"/>
          </p:cNvSpPr>
          <p:nvPr>
            <p:ph type="sldNum" sz="quarter" idx="10"/>
          </p:nvPr>
        </p:nvSpPr>
        <p:spPr/>
        <p:txBody>
          <a:bodyPr/>
          <a:lstStyle/>
          <a:p>
            <a:fld id="{54F6D40F-6F43-442D-8E02-73D0D03497B7}" type="slidenum">
              <a:rPr lang="en-GB" smtClean="0"/>
              <a:t>7</a:t>
            </a:fld>
            <a:endParaRPr lang="en-GB"/>
          </a:p>
        </p:txBody>
      </p:sp>
    </p:spTree>
    <p:extLst>
      <p:ext uri="{BB962C8B-B14F-4D97-AF65-F5344CB8AC3E}">
        <p14:creationId xmlns:p14="http://schemas.microsoft.com/office/powerpoint/2010/main" val="22599276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a:t>
            </a:r>
            <a:r>
              <a:rPr lang="en-GB" baseline="0" dirty="0"/>
              <a:t> can cut up the words and definitions for learners to match physically, or then can match to the screen. Key:  1/b  2/d   3/a   4/c</a:t>
            </a:r>
            <a:endParaRPr lang="en-GB" dirty="0"/>
          </a:p>
        </p:txBody>
      </p:sp>
      <p:sp>
        <p:nvSpPr>
          <p:cNvPr id="4" name="Slide Number Placeholder 3"/>
          <p:cNvSpPr>
            <a:spLocks noGrp="1"/>
          </p:cNvSpPr>
          <p:nvPr>
            <p:ph type="sldNum" sz="quarter" idx="10"/>
          </p:nvPr>
        </p:nvSpPr>
        <p:spPr/>
        <p:txBody>
          <a:bodyPr/>
          <a:lstStyle/>
          <a:p>
            <a:fld id="{54F6D40F-6F43-442D-8E02-73D0D03497B7}" type="slidenum">
              <a:rPr lang="en-GB" smtClean="0"/>
              <a:t>8</a:t>
            </a:fld>
            <a:endParaRPr lang="en-GB"/>
          </a:p>
        </p:txBody>
      </p:sp>
    </p:spTree>
    <p:extLst>
      <p:ext uri="{BB962C8B-B14F-4D97-AF65-F5344CB8AC3E}">
        <p14:creationId xmlns:p14="http://schemas.microsoft.com/office/powerpoint/2010/main" val="9124675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discuss to think of some reasons / predict text.</a:t>
            </a:r>
          </a:p>
        </p:txBody>
      </p:sp>
      <p:sp>
        <p:nvSpPr>
          <p:cNvPr id="4" name="Slide Number Placeholder 3"/>
          <p:cNvSpPr>
            <a:spLocks noGrp="1"/>
          </p:cNvSpPr>
          <p:nvPr>
            <p:ph type="sldNum" sz="quarter" idx="10"/>
          </p:nvPr>
        </p:nvSpPr>
        <p:spPr/>
        <p:txBody>
          <a:bodyPr/>
          <a:lstStyle/>
          <a:p>
            <a:fld id="{54F6D40F-6F43-442D-8E02-73D0D03497B7}" type="slidenum">
              <a:rPr lang="en-GB" smtClean="0"/>
              <a:t>9</a:t>
            </a:fld>
            <a:endParaRPr lang="en-GB"/>
          </a:p>
        </p:txBody>
      </p:sp>
    </p:spTree>
    <p:extLst>
      <p:ext uri="{BB962C8B-B14F-4D97-AF65-F5344CB8AC3E}">
        <p14:creationId xmlns:p14="http://schemas.microsoft.com/office/powerpoint/2010/main" val="32387117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Depending on the learners’ reading ability, you could hand out the text or simply display to the screen and give them 3 mins to scan to find some reasons, then compare to their predictions in groups.</a:t>
            </a:r>
          </a:p>
        </p:txBody>
      </p:sp>
      <p:sp>
        <p:nvSpPr>
          <p:cNvPr id="4" name="Slide Number Placeholder 3"/>
          <p:cNvSpPr>
            <a:spLocks noGrp="1"/>
          </p:cNvSpPr>
          <p:nvPr>
            <p:ph type="sldNum" sz="quarter" idx="10"/>
          </p:nvPr>
        </p:nvSpPr>
        <p:spPr/>
        <p:txBody>
          <a:bodyPr/>
          <a:lstStyle/>
          <a:p>
            <a:fld id="{54F6D40F-6F43-442D-8E02-73D0D03497B7}" type="slidenum">
              <a:rPr lang="en-GB" smtClean="0"/>
              <a:t>10</a:t>
            </a:fld>
            <a:endParaRPr lang="en-GB"/>
          </a:p>
        </p:txBody>
      </p:sp>
    </p:spTree>
    <p:extLst>
      <p:ext uri="{BB962C8B-B14F-4D97-AF65-F5344CB8AC3E}">
        <p14:creationId xmlns:p14="http://schemas.microsoft.com/office/powerpoint/2010/main" val="5948794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75E7A9-9BAE-4251-87C6-F7793E71A2BA}" type="datetimeFigureOut">
              <a:rPr lang="en-GB" smtClean="0"/>
              <a:t>21/04/2017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191E6D-296D-469C-B97F-F11C993333E9}" type="slidenum">
              <a:rPr lang="en-GB" smtClean="0"/>
              <a:t>‹#›</a:t>
            </a:fld>
            <a:endParaRPr lang="en-GB"/>
          </a:p>
        </p:txBody>
      </p:sp>
    </p:spTree>
    <p:extLst>
      <p:ext uri="{BB962C8B-B14F-4D97-AF65-F5344CB8AC3E}">
        <p14:creationId xmlns:p14="http://schemas.microsoft.com/office/powerpoint/2010/main" val="2433586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75E7A9-9BAE-4251-87C6-F7793E71A2BA}" type="datetimeFigureOut">
              <a:rPr lang="en-GB" smtClean="0"/>
              <a:t>21/04/2017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191E6D-296D-469C-B97F-F11C993333E9}" type="slidenum">
              <a:rPr lang="en-GB" smtClean="0"/>
              <a:t>‹#›</a:t>
            </a:fld>
            <a:endParaRPr lang="en-GB"/>
          </a:p>
        </p:txBody>
      </p:sp>
    </p:spTree>
    <p:extLst>
      <p:ext uri="{BB962C8B-B14F-4D97-AF65-F5344CB8AC3E}">
        <p14:creationId xmlns:p14="http://schemas.microsoft.com/office/powerpoint/2010/main" val="1260674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75E7A9-9BAE-4251-87C6-F7793E71A2BA}" type="datetimeFigureOut">
              <a:rPr lang="en-GB" smtClean="0"/>
              <a:t>21/04/2017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191E6D-296D-469C-B97F-F11C993333E9}" type="slidenum">
              <a:rPr lang="en-GB" smtClean="0"/>
              <a:t>‹#›</a:t>
            </a:fld>
            <a:endParaRPr lang="en-GB"/>
          </a:p>
        </p:txBody>
      </p:sp>
    </p:spTree>
    <p:extLst>
      <p:ext uri="{BB962C8B-B14F-4D97-AF65-F5344CB8AC3E}">
        <p14:creationId xmlns:p14="http://schemas.microsoft.com/office/powerpoint/2010/main" val="1186513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75E7A9-9BAE-4251-87C6-F7793E71A2BA}" type="datetimeFigureOut">
              <a:rPr lang="en-GB" smtClean="0"/>
              <a:t>21/04/2017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191E6D-296D-469C-B97F-F11C993333E9}" type="slidenum">
              <a:rPr lang="en-GB" smtClean="0"/>
              <a:t>‹#›</a:t>
            </a:fld>
            <a:endParaRPr lang="en-GB"/>
          </a:p>
        </p:txBody>
      </p:sp>
    </p:spTree>
    <p:extLst>
      <p:ext uri="{BB962C8B-B14F-4D97-AF65-F5344CB8AC3E}">
        <p14:creationId xmlns:p14="http://schemas.microsoft.com/office/powerpoint/2010/main" val="828331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75E7A9-9BAE-4251-87C6-F7793E71A2BA}" type="datetimeFigureOut">
              <a:rPr lang="en-GB" smtClean="0"/>
              <a:t>21/04/2017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191E6D-296D-469C-B97F-F11C993333E9}" type="slidenum">
              <a:rPr lang="en-GB" smtClean="0"/>
              <a:t>‹#›</a:t>
            </a:fld>
            <a:endParaRPr lang="en-GB"/>
          </a:p>
        </p:txBody>
      </p:sp>
    </p:spTree>
    <p:extLst>
      <p:ext uri="{BB962C8B-B14F-4D97-AF65-F5344CB8AC3E}">
        <p14:creationId xmlns:p14="http://schemas.microsoft.com/office/powerpoint/2010/main" val="27495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75E7A9-9BAE-4251-87C6-F7793E71A2BA}" type="datetimeFigureOut">
              <a:rPr lang="en-GB" smtClean="0"/>
              <a:t>21/04/2017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E191E6D-296D-469C-B97F-F11C993333E9}" type="slidenum">
              <a:rPr lang="en-GB" smtClean="0"/>
              <a:t>‹#›</a:t>
            </a:fld>
            <a:endParaRPr lang="en-GB"/>
          </a:p>
        </p:txBody>
      </p:sp>
    </p:spTree>
    <p:extLst>
      <p:ext uri="{BB962C8B-B14F-4D97-AF65-F5344CB8AC3E}">
        <p14:creationId xmlns:p14="http://schemas.microsoft.com/office/powerpoint/2010/main" val="182872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75E7A9-9BAE-4251-87C6-F7793E71A2BA}" type="datetimeFigureOut">
              <a:rPr lang="en-GB" smtClean="0"/>
              <a:t>21/04/2017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E191E6D-296D-469C-B97F-F11C993333E9}" type="slidenum">
              <a:rPr lang="en-GB" smtClean="0"/>
              <a:t>‹#›</a:t>
            </a:fld>
            <a:endParaRPr lang="en-GB"/>
          </a:p>
        </p:txBody>
      </p:sp>
    </p:spTree>
    <p:extLst>
      <p:ext uri="{BB962C8B-B14F-4D97-AF65-F5344CB8AC3E}">
        <p14:creationId xmlns:p14="http://schemas.microsoft.com/office/powerpoint/2010/main" val="4263666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75E7A9-9BAE-4251-87C6-F7793E71A2BA}" type="datetimeFigureOut">
              <a:rPr lang="en-GB" smtClean="0"/>
              <a:t>21/04/2017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E191E6D-296D-469C-B97F-F11C993333E9}" type="slidenum">
              <a:rPr lang="en-GB" smtClean="0"/>
              <a:t>‹#›</a:t>
            </a:fld>
            <a:endParaRPr lang="en-GB"/>
          </a:p>
        </p:txBody>
      </p:sp>
    </p:spTree>
    <p:extLst>
      <p:ext uri="{BB962C8B-B14F-4D97-AF65-F5344CB8AC3E}">
        <p14:creationId xmlns:p14="http://schemas.microsoft.com/office/powerpoint/2010/main" val="1450497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75E7A9-9BAE-4251-87C6-F7793E71A2BA}" type="datetimeFigureOut">
              <a:rPr lang="en-GB" smtClean="0"/>
              <a:t>21/04/2017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E191E6D-296D-469C-B97F-F11C993333E9}" type="slidenum">
              <a:rPr lang="en-GB" smtClean="0"/>
              <a:t>‹#›</a:t>
            </a:fld>
            <a:endParaRPr lang="en-GB"/>
          </a:p>
        </p:txBody>
      </p:sp>
    </p:spTree>
    <p:extLst>
      <p:ext uri="{BB962C8B-B14F-4D97-AF65-F5344CB8AC3E}">
        <p14:creationId xmlns:p14="http://schemas.microsoft.com/office/powerpoint/2010/main" val="1324709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175E7A9-9BAE-4251-87C6-F7793E71A2BA}" type="datetimeFigureOut">
              <a:rPr lang="en-GB" smtClean="0"/>
              <a:t>21/04/2017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E191E6D-296D-469C-B97F-F11C993333E9}" type="slidenum">
              <a:rPr lang="en-GB" smtClean="0"/>
              <a:t>‹#›</a:t>
            </a:fld>
            <a:endParaRPr lang="en-GB"/>
          </a:p>
        </p:txBody>
      </p:sp>
    </p:spTree>
    <p:extLst>
      <p:ext uri="{BB962C8B-B14F-4D97-AF65-F5344CB8AC3E}">
        <p14:creationId xmlns:p14="http://schemas.microsoft.com/office/powerpoint/2010/main" val="524036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175E7A9-9BAE-4251-87C6-F7793E71A2BA}" type="datetimeFigureOut">
              <a:rPr lang="en-GB" smtClean="0"/>
              <a:t>21/04/2017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E191E6D-296D-469C-B97F-F11C993333E9}" type="slidenum">
              <a:rPr lang="en-GB" smtClean="0"/>
              <a:t>‹#›</a:t>
            </a:fld>
            <a:endParaRPr lang="en-GB"/>
          </a:p>
        </p:txBody>
      </p:sp>
    </p:spTree>
    <p:extLst>
      <p:ext uri="{BB962C8B-B14F-4D97-AF65-F5344CB8AC3E}">
        <p14:creationId xmlns:p14="http://schemas.microsoft.com/office/powerpoint/2010/main" val="1764190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75E7A9-9BAE-4251-87C6-F7793E71A2BA}" type="datetimeFigureOut">
              <a:rPr lang="en-GB" smtClean="0"/>
              <a:t>21/04/2017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191E6D-296D-469C-B97F-F11C993333E9}" type="slidenum">
              <a:rPr lang="en-GB" smtClean="0"/>
              <a:t>‹#›</a:t>
            </a:fld>
            <a:endParaRPr lang="en-GB"/>
          </a:p>
        </p:txBody>
      </p:sp>
    </p:spTree>
    <p:extLst>
      <p:ext uri="{BB962C8B-B14F-4D97-AF65-F5344CB8AC3E}">
        <p14:creationId xmlns:p14="http://schemas.microsoft.com/office/powerpoint/2010/main" val="3174414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eewiki.newint.org/index.php/Why_is_fundamentalism_attractive_to_many?"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eewiki.newint.org/index.php/Why_is_fundamentalism_attractive_to_many?"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eewiki.newint.org/index.php/Issue_483"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51520" y="2632797"/>
            <a:ext cx="8712968" cy="2452387"/>
          </a:xfrm>
        </p:spPr>
        <p:txBody>
          <a:bodyPr>
            <a:normAutofit fontScale="90000"/>
          </a:bodyPr>
          <a:lstStyle/>
          <a:p>
            <a:r>
              <a:rPr lang="en-GB" sz="8000" b="1" dirty="0"/>
              <a:t>Fundamentalism and the UK</a:t>
            </a:r>
          </a:p>
        </p:txBody>
      </p:sp>
      <p:sp>
        <p:nvSpPr>
          <p:cNvPr id="5" name="Subtitle 4"/>
          <p:cNvSpPr>
            <a:spLocks noGrp="1"/>
          </p:cNvSpPr>
          <p:nvPr>
            <p:ph type="subTitle" idx="1"/>
          </p:nvPr>
        </p:nvSpPr>
        <p:spPr>
          <a:xfrm>
            <a:off x="611560" y="5301208"/>
            <a:ext cx="7992888" cy="1224136"/>
          </a:xfrm>
        </p:spPr>
        <p:txBody>
          <a:bodyPr/>
          <a:lstStyle/>
          <a:p>
            <a:r>
              <a:rPr lang="en-GB" b="1" dirty="0"/>
              <a:t>NEW INTERNATIONALIST  EASIER ENGLISH PRE-INTERMEDIATE READY LESSON</a:t>
            </a:r>
          </a:p>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7375" y="332656"/>
            <a:ext cx="6016625"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88640"/>
            <a:ext cx="1728192" cy="24441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136581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07504" y="116632"/>
            <a:ext cx="9036496" cy="6624736"/>
          </a:xfrm>
        </p:spPr>
        <p:txBody>
          <a:bodyPr>
            <a:normAutofit fontScale="70000" lnSpcReduction="20000"/>
          </a:bodyPr>
          <a:lstStyle/>
          <a:p>
            <a:pPr marL="0" indent="0" algn="ctr">
              <a:buNone/>
            </a:pPr>
            <a:r>
              <a:rPr lang="en-GB" sz="3400" b="1" dirty="0"/>
              <a:t>Why do people like fundamentalism?</a:t>
            </a:r>
          </a:p>
          <a:p>
            <a:pPr marL="0" indent="0">
              <a:buNone/>
            </a:pPr>
            <a:r>
              <a:rPr lang="en-GB" sz="3700" dirty="0"/>
              <a:t>Fundamentalists hate different opinions, discussion, and open minds. They think that religion is not private between a person and their god. They think they must always force religion on people and that no one can disagree with them. Violence is often the result. </a:t>
            </a:r>
          </a:p>
          <a:p>
            <a:pPr marL="0" indent="0">
              <a:buNone/>
            </a:pPr>
            <a:r>
              <a:rPr lang="en-GB" sz="3700" dirty="0"/>
              <a:t>Young people are often not sure about their place in society. Fundamentalist movements are certain, so some young people, and others, like this. Now that the world is suffering from the bad effects of capitalism, there is a lot of uncertainty. There are government cuts and the end of materialism. Communities are breaking down. Many people feel alone. They are looking for a connection. In the 1980s, the market was more important than human life. So fundamentalist movements began around the world in the 1980s. </a:t>
            </a:r>
          </a:p>
          <a:p>
            <a:pPr marL="0" indent="0">
              <a:buNone/>
            </a:pPr>
            <a:r>
              <a:rPr lang="en-GB" sz="3700" dirty="0"/>
              <a:t>One good thing is that we have many more multicultural societies now.  But more traditional people are worried about that. When people have big life problems, this can make them look for a way to change things – </a:t>
            </a:r>
            <a:r>
              <a:rPr lang="en-GB" sz="3700" dirty="0" err="1"/>
              <a:t>eg</a:t>
            </a:r>
            <a:r>
              <a:rPr lang="en-GB" sz="3700" dirty="0"/>
              <a:t>. with violence. </a:t>
            </a:r>
          </a:p>
          <a:p>
            <a:pPr marL="0" indent="0">
              <a:buNone/>
            </a:pPr>
            <a:r>
              <a:rPr lang="en-GB" sz="1400" dirty="0"/>
              <a:t>(from: </a:t>
            </a:r>
            <a:r>
              <a:rPr lang="en-GB" sz="1600" dirty="0">
                <a:hlinkClick r:id="rId3"/>
              </a:rPr>
              <a:t>http://eewiki.newint.org/index.php/Why_is_fundamentalism_attractive_to_many%3F</a:t>
            </a:r>
            <a:r>
              <a:rPr lang="en-GB" sz="1600" dirty="0"/>
              <a:t>)</a:t>
            </a:r>
          </a:p>
          <a:p>
            <a:pPr marL="0" indent="0">
              <a:buNone/>
            </a:pPr>
            <a:endParaRPr lang="en-GB" dirty="0"/>
          </a:p>
        </p:txBody>
      </p:sp>
    </p:spTree>
    <p:extLst>
      <p:ext uri="{BB962C8B-B14F-4D97-AF65-F5344CB8AC3E}">
        <p14:creationId xmlns:p14="http://schemas.microsoft.com/office/powerpoint/2010/main" val="13413654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07504" y="116632"/>
            <a:ext cx="8928992" cy="6624736"/>
          </a:xfrm>
        </p:spPr>
        <p:txBody>
          <a:bodyPr>
            <a:normAutofit fontScale="85000" lnSpcReduction="20000"/>
          </a:bodyPr>
          <a:lstStyle/>
          <a:p>
            <a:pPr marL="0" indent="0" algn="ctr">
              <a:buNone/>
            </a:pPr>
            <a:r>
              <a:rPr lang="en-GB" b="1" dirty="0"/>
              <a:t>Why do people like fundamentalism?</a:t>
            </a:r>
          </a:p>
          <a:p>
            <a:pPr marL="0" indent="0">
              <a:buNone/>
            </a:pPr>
            <a:r>
              <a:rPr lang="en-GB" sz="3100" dirty="0"/>
              <a:t>Fundamentalists hate different opinions, discussion, and open minds. They think that religion is not private between a person and their god. They think they must always force religion on people and that no one can disagree with them. Violence is often the result. </a:t>
            </a:r>
          </a:p>
          <a:p>
            <a:pPr marL="0" indent="0">
              <a:buNone/>
            </a:pPr>
            <a:r>
              <a:rPr lang="en-GB" sz="3100" dirty="0"/>
              <a:t>Young people are often not sure about their place in society. Fundamentalist movements are </a:t>
            </a:r>
            <a:r>
              <a:rPr lang="en-GB" sz="3100" b="1" dirty="0">
                <a:solidFill>
                  <a:srgbClr val="FF0000"/>
                </a:solidFill>
              </a:rPr>
              <a:t>certain</a:t>
            </a:r>
            <a:r>
              <a:rPr lang="en-GB" sz="3100" dirty="0"/>
              <a:t>, so some young people, and others, like this. Now that the world is suffering from the bad effects of capitalism, there is a lot of uncertainty. There are government cuts and the end of materialism. Communities are breaking down. Many people feel alone. They are looking for a </a:t>
            </a:r>
            <a:r>
              <a:rPr lang="en-GB" sz="3100" b="1" dirty="0">
                <a:solidFill>
                  <a:srgbClr val="FF0000"/>
                </a:solidFill>
              </a:rPr>
              <a:t>connection</a:t>
            </a:r>
            <a:r>
              <a:rPr lang="en-GB" sz="3100" dirty="0"/>
              <a:t>. In the 1980s, the market was more important than human life. So fundamentalist movements began around the world in the 1980s. </a:t>
            </a:r>
          </a:p>
          <a:p>
            <a:pPr marL="0" indent="0">
              <a:buNone/>
            </a:pPr>
            <a:r>
              <a:rPr lang="en-GB" sz="3100" dirty="0"/>
              <a:t>One good thing is that we have many more multicultural societies now.  But more traditional people are worried about that. When people have big life problems, this can make them look for </a:t>
            </a:r>
            <a:r>
              <a:rPr lang="en-GB" sz="3100" b="1" dirty="0">
                <a:solidFill>
                  <a:srgbClr val="FF0000"/>
                </a:solidFill>
              </a:rPr>
              <a:t>a way to change things </a:t>
            </a:r>
            <a:r>
              <a:rPr lang="en-GB" sz="3100" dirty="0"/>
              <a:t>– </a:t>
            </a:r>
            <a:r>
              <a:rPr lang="en-GB" sz="3100" dirty="0" err="1"/>
              <a:t>eg</a:t>
            </a:r>
            <a:r>
              <a:rPr lang="en-GB" sz="3100" dirty="0"/>
              <a:t>. with violence. </a:t>
            </a:r>
            <a:r>
              <a:rPr lang="en-GB" sz="1400" dirty="0">
                <a:hlinkClick r:id="rId3"/>
              </a:rPr>
              <a:t>http://eewiki.newint.org/index.php/Why_is_fundamentalism_attractive_to_many%3F</a:t>
            </a:r>
            <a:endParaRPr lang="en-GB" sz="1400" dirty="0"/>
          </a:p>
          <a:p>
            <a:endParaRPr lang="en-GB" dirty="0"/>
          </a:p>
        </p:txBody>
      </p:sp>
    </p:spTree>
    <p:extLst>
      <p:ext uri="{BB962C8B-B14F-4D97-AF65-F5344CB8AC3E}">
        <p14:creationId xmlns:p14="http://schemas.microsoft.com/office/powerpoint/2010/main" val="36896524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Fundamentalism / extremism tree.</a:t>
            </a:r>
            <a:br>
              <a:rPr lang="en-GB" b="1" dirty="0"/>
            </a:br>
            <a:r>
              <a:rPr lang="en-GB" b="1" dirty="0"/>
              <a:t>In groups draw a tree:</a:t>
            </a:r>
          </a:p>
        </p:txBody>
      </p:sp>
      <p:sp>
        <p:nvSpPr>
          <p:cNvPr id="5" name="Content Placeholder 4"/>
          <p:cNvSpPr>
            <a:spLocks noGrp="1"/>
          </p:cNvSpPr>
          <p:nvPr>
            <p:ph idx="1"/>
          </p:nvPr>
        </p:nvSpPr>
        <p:spPr>
          <a:xfrm>
            <a:off x="282352" y="1500897"/>
            <a:ext cx="8538120" cy="5103324"/>
          </a:xfrm>
        </p:spPr>
        <p:txBody>
          <a:bodyPr>
            <a:noAutofit/>
          </a:bodyPr>
          <a:lstStyle/>
          <a:p>
            <a:pPr marL="0" indent="0">
              <a:buNone/>
            </a:pPr>
            <a:r>
              <a:rPr lang="en-GB" sz="4200" dirty="0"/>
              <a:t>So….(results</a:t>
            </a:r>
          </a:p>
          <a:p>
            <a:pPr marL="0" indent="0">
              <a:buNone/>
            </a:pPr>
            <a:r>
              <a:rPr lang="en-GB" sz="4200" dirty="0"/>
              <a:t>of fundamentalism</a:t>
            </a:r>
          </a:p>
          <a:p>
            <a:pPr marL="0" indent="0">
              <a:buNone/>
            </a:pPr>
            <a:r>
              <a:rPr lang="en-GB" sz="4200" dirty="0"/>
              <a:t> and extremism):</a:t>
            </a:r>
          </a:p>
          <a:p>
            <a:pPr marL="0" indent="0">
              <a:buNone/>
            </a:pPr>
            <a:endParaRPr lang="en-GB" sz="4200" dirty="0"/>
          </a:p>
          <a:p>
            <a:pPr marL="0" indent="0">
              <a:buNone/>
            </a:pPr>
            <a:r>
              <a:rPr lang="en-GB" sz="4200" dirty="0"/>
              <a:t>Why? (causes of </a:t>
            </a:r>
          </a:p>
          <a:p>
            <a:pPr marL="0" indent="0">
              <a:buNone/>
            </a:pPr>
            <a:r>
              <a:rPr lang="en-GB" sz="4200" dirty="0"/>
              <a:t>fundamentalism </a:t>
            </a:r>
          </a:p>
          <a:p>
            <a:pPr marL="0" indent="0">
              <a:buNone/>
            </a:pPr>
            <a:r>
              <a:rPr lang="en-GB" sz="4200" dirty="0"/>
              <a:t>and extremism):</a:t>
            </a: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1500897"/>
            <a:ext cx="4536504" cy="47017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ight Arrow 5"/>
          <p:cNvSpPr/>
          <p:nvPr/>
        </p:nvSpPr>
        <p:spPr>
          <a:xfrm>
            <a:off x="4139952" y="2996952"/>
            <a:ext cx="720080" cy="3867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ight Arrow 6"/>
          <p:cNvSpPr/>
          <p:nvPr/>
        </p:nvSpPr>
        <p:spPr>
          <a:xfrm>
            <a:off x="3887924" y="5229200"/>
            <a:ext cx="1224136"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545361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What have you learnt today? – tell your partner</a:t>
            </a:r>
          </a:p>
        </p:txBody>
      </p:sp>
      <p:sp>
        <p:nvSpPr>
          <p:cNvPr id="3" name="Content Placeholder 2"/>
          <p:cNvSpPr>
            <a:spLocks noGrp="1"/>
          </p:cNvSpPr>
          <p:nvPr>
            <p:ph idx="1"/>
          </p:nvPr>
        </p:nvSpPr>
        <p:spPr>
          <a:xfrm>
            <a:off x="457200" y="1340768"/>
            <a:ext cx="8229600" cy="4785395"/>
          </a:xfrm>
        </p:spPr>
        <p:txBody>
          <a:bodyPr>
            <a:noAutofit/>
          </a:bodyPr>
          <a:lstStyle/>
          <a:p>
            <a:pPr marL="0" indent="0">
              <a:buNone/>
            </a:pPr>
            <a:r>
              <a:rPr lang="en-GB" sz="7200" b="1" dirty="0"/>
              <a:t>Grammar</a:t>
            </a:r>
          </a:p>
          <a:p>
            <a:pPr marL="0" indent="0">
              <a:buNone/>
            </a:pPr>
            <a:r>
              <a:rPr lang="en-GB" sz="7200" b="1" dirty="0"/>
              <a:t>Vocabulary</a:t>
            </a:r>
          </a:p>
          <a:p>
            <a:pPr marL="0" indent="0">
              <a:buNone/>
            </a:pPr>
            <a:r>
              <a:rPr lang="en-GB" sz="7200" b="1" dirty="0"/>
              <a:t>Speaking</a:t>
            </a:r>
          </a:p>
          <a:p>
            <a:pPr marL="0" indent="0">
              <a:buNone/>
            </a:pPr>
            <a:r>
              <a:rPr lang="en-GB" sz="7200" b="1" dirty="0"/>
              <a:t>Reading</a:t>
            </a:r>
          </a:p>
        </p:txBody>
      </p:sp>
    </p:spTree>
    <p:extLst>
      <p:ext uri="{BB962C8B-B14F-4D97-AF65-F5344CB8AC3E}">
        <p14:creationId xmlns:p14="http://schemas.microsoft.com/office/powerpoint/2010/main" val="23374836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6600" b="1" dirty="0"/>
              <a:t>Homework</a:t>
            </a:r>
          </a:p>
        </p:txBody>
      </p:sp>
      <p:sp>
        <p:nvSpPr>
          <p:cNvPr id="3" name="Content Placeholder 2"/>
          <p:cNvSpPr>
            <a:spLocks noGrp="1"/>
          </p:cNvSpPr>
          <p:nvPr>
            <p:ph idx="1"/>
          </p:nvPr>
        </p:nvSpPr>
        <p:spPr>
          <a:xfrm>
            <a:off x="457200" y="1412776"/>
            <a:ext cx="8229600" cy="4713387"/>
          </a:xfrm>
        </p:spPr>
        <p:txBody>
          <a:bodyPr/>
          <a:lstStyle/>
          <a:p>
            <a:pPr marL="0" indent="0">
              <a:buNone/>
            </a:pPr>
            <a:r>
              <a:rPr lang="en-GB" dirty="0"/>
              <a:t>Read and discuss some more Easier English articles about different types of fundamentalism around the world:</a:t>
            </a:r>
          </a:p>
          <a:p>
            <a:pPr marL="0" indent="0">
              <a:buNone/>
            </a:pPr>
            <a:r>
              <a:rPr lang="en-GB" dirty="0">
                <a:hlinkClick r:id="rId2"/>
              </a:rPr>
              <a:t>http://eewiki.newint.org/index.php/Issue_483</a:t>
            </a:r>
            <a:endParaRPr lang="en-GB" dirty="0"/>
          </a:p>
          <a:p>
            <a:pPr marL="0" indent="0">
              <a:buNone/>
            </a:pPr>
            <a:r>
              <a:rPr lang="en-GB" dirty="0"/>
              <a:t>(the first 5 articles are</a:t>
            </a:r>
          </a:p>
          <a:p>
            <a:pPr marL="0" indent="0">
              <a:buNone/>
            </a:pPr>
            <a:r>
              <a:rPr lang="en-GB" dirty="0"/>
              <a:t> about </a:t>
            </a:r>
            <a:r>
              <a:rPr lang="en-GB" dirty="0" err="1"/>
              <a:t>fundementalism</a:t>
            </a:r>
            <a:r>
              <a:rPr lang="en-GB" dirty="0"/>
              <a:t>)</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3" y="3645024"/>
            <a:ext cx="2203909" cy="3116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05616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116633"/>
            <a:ext cx="8640960" cy="864095"/>
          </a:xfrm>
        </p:spPr>
        <p:txBody>
          <a:bodyPr>
            <a:normAutofit fontScale="90000"/>
          </a:bodyPr>
          <a:lstStyle/>
          <a:p>
            <a:r>
              <a:rPr lang="en-GB" sz="4800" b="1" dirty="0"/>
              <a:t>Countries – find yours and compare</a:t>
            </a:r>
          </a:p>
        </p:txBody>
      </p:sp>
      <p:sp>
        <p:nvSpPr>
          <p:cNvPr id="3" name="Subtitle 2"/>
          <p:cNvSpPr>
            <a:spLocks noGrp="1"/>
          </p:cNvSpPr>
          <p:nvPr>
            <p:ph type="subTitle" idx="1"/>
          </p:nvPr>
        </p:nvSpPr>
        <p:spPr/>
        <p:txBody>
          <a:bodyPr/>
          <a:lstStyle/>
          <a:p>
            <a:endParaRPr lang="en-GB"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8639" y="980728"/>
            <a:ext cx="11149484" cy="60702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1953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7200" b="1" dirty="0"/>
              <a:t>Today:</a:t>
            </a:r>
          </a:p>
        </p:txBody>
      </p:sp>
      <p:sp>
        <p:nvSpPr>
          <p:cNvPr id="3" name="Content Placeholder 2"/>
          <p:cNvSpPr>
            <a:spLocks noGrp="1"/>
          </p:cNvSpPr>
          <p:nvPr>
            <p:ph idx="1"/>
          </p:nvPr>
        </p:nvSpPr>
        <p:spPr>
          <a:xfrm>
            <a:off x="457200" y="1600200"/>
            <a:ext cx="8363272" cy="4853136"/>
          </a:xfrm>
        </p:spPr>
        <p:txBody>
          <a:bodyPr>
            <a:noAutofit/>
          </a:bodyPr>
          <a:lstStyle/>
          <a:p>
            <a:r>
              <a:rPr lang="en-GB" sz="6600" dirty="0"/>
              <a:t>Grammar: </a:t>
            </a:r>
            <a:r>
              <a:rPr lang="en-GB" sz="3600" dirty="0"/>
              <a:t>practise comparatives</a:t>
            </a:r>
          </a:p>
          <a:p>
            <a:r>
              <a:rPr lang="en-GB" sz="6600" dirty="0"/>
              <a:t>Vocabulary</a:t>
            </a:r>
            <a:endParaRPr lang="en-GB" sz="4400" dirty="0"/>
          </a:p>
          <a:p>
            <a:r>
              <a:rPr lang="en-GB" sz="6600" dirty="0"/>
              <a:t>Speaking:</a:t>
            </a:r>
            <a:r>
              <a:rPr lang="en-GB" sz="4400" dirty="0"/>
              <a:t> to discuss</a:t>
            </a:r>
          </a:p>
          <a:p>
            <a:r>
              <a:rPr lang="en-GB" sz="6600" dirty="0"/>
              <a:t>Reading: </a:t>
            </a:r>
            <a:r>
              <a:rPr lang="en-GB" dirty="0"/>
              <a:t>to understand main ideas</a:t>
            </a:r>
          </a:p>
        </p:txBody>
      </p:sp>
    </p:spTree>
    <p:extLst>
      <p:ext uri="{BB962C8B-B14F-4D97-AF65-F5344CB8AC3E}">
        <p14:creationId xmlns:p14="http://schemas.microsoft.com/office/powerpoint/2010/main" val="29844191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784976" cy="792088"/>
          </a:xfrm>
        </p:spPr>
        <p:txBody>
          <a:bodyPr>
            <a:normAutofit fontScale="90000"/>
          </a:bodyPr>
          <a:lstStyle/>
          <a:p>
            <a:r>
              <a:rPr lang="en-GB" b="1" dirty="0">
                <a:solidFill>
                  <a:srgbClr val="7030A0"/>
                </a:solidFill>
              </a:rPr>
              <a:t>Differences : your country and the UK?</a:t>
            </a:r>
          </a:p>
        </p:txBody>
      </p:sp>
      <p:sp>
        <p:nvSpPr>
          <p:cNvPr id="4" name="Content Placeholder 3"/>
          <p:cNvSpPr>
            <a:spLocks noGrp="1"/>
          </p:cNvSpPr>
          <p:nvPr>
            <p:ph sz="half" idx="1"/>
          </p:nvPr>
        </p:nvSpPr>
        <p:spPr>
          <a:xfrm>
            <a:off x="457200" y="1196752"/>
            <a:ext cx="4038600" cy="4929411"/>
          </a:xfrm>
        </p:spPr>
        <p:txBody>
          <a:bodyPr>
            <a:noAutofit/>
          </a:bodyPr>
          <a:lstStyle/>
          <a:p>
            <a:pPr marL="0" indent="0">
              <a:buNone/>
            </a:pPr>
            <a:r>
              <a:rPr lang="en-GB" sz="4000" dirty="0"/>
              <a:t>              </a:t>
            </a:r>
            <a:r>
              <a:rPr lang="en-GB" sz="4000" b="1" dirty="0"/>
              <a:t>Food?</a:t>
            </a:r>
          </a:p>
          <a:p>
            <a:pPr marL="0" indent="0">
              <a:buNone/>
            </a:pPr>
            <a:endParaRPr lang="en-GB" sz="4000" b="1" dirty="0"/>
          </a:p>
          <a:p>
            <a:pPr marL="0" indent="0">
              <a:buNone/>
            </a:pPr>
            <a:r>
              <a:rPr lang="en-GB" sz="4000" b="1" dirty="0"/>
              <a:t>Clothes?</a:t>
            </a:r>
          </a:p>
          <a:p>
            <a:pPr marL="0" indent="0">
              <a:buNone/>
            </a:pPr>
            <a:endParaRPr lang="en-GB" sz="4000" b="1" dirty="0"/>
          </a:p>
          <a:p>
            <a:pPr marL="0" indent="0">
              <a:buNone/>
            </a:pPr>
            <a:r>
              <a:rPr lang="en-GB" sz="4000" b="1" dirty="0"/>
              <a:t>  Jobs?       Ideas?</a:t>
            </a:r>
          </a:p>
          <a:p>
            <a:pPr marL="0" indent="0">
              <a:buNone/>
            </a:pPr>
            <a:endParaRPr lang="en-GB" sz="4000" b="1" dirty="0"/>
          </a:p>
          <a:p>
            <a:pPr marL="0" indent="0">
              <a:buNone/>
            </a:pPr>
            <a:r>
              <a:rPr lang="en-GB" sz="4000" b="1" dirty="0"/>
              <a:t>Houses?</a:t>
            </a:r>
          </a:p>
        </p:txBody>
      </p:sp>
      <p:sp>
        <p:nvSpPr>
          <p:cNvPr id="5" name="Content Placeholder 4"/>
          <p:cNvSpPr>
            <a:spLocks noGrp="1"/>
          </p:cNvSpPr>
          <p:nvPr>
            <p:ph sz="half" idx="2"/>
          </p:nvPr>
        </p:nvSpPr>
        <p:spPr>
          <a:xfrm>
            <a:off x="4390196" y="1052736"/>
            <a:ext cx="4502284" cy="5426149"/>
          </a:xfrm>
        </p:spPr>
        <p:txBody>
          <a:bodyPr>
            <a:normAutofit fontScale="70000" lnSpcReduction="20000"/>
          </a:bodyPr>
          <a:lstStyle/>
          <a:p>
            <a:pPr marL="0" indent="0">
              <a:buNone/>
            </a:pPr>
            <a:r>
              <a:rPr lang="en-GB" sz="4400" b="1" dirty="0"/>
              <a:t>                       Religion?</a:t>
            </a:r>
          </a:p>
          <a:p>
            <a:pPr marL="0" indent="0">
              <a:buNone/>
            </a:pPr>
            <a:r>
              <a:rPr lang="en-GB" sz="4400" b="1" dirty="0"/>
              <a:t> </a:t>
            </a:r>
          </a:p>
          <a:p>
            <a:pPr marL="0" indent="0">
              <a:buNone/>
            </a:pPr>
            <a:endParaRPr lang="en-GB" sz="4400" b="1" dirty="0"/>
          </a:p>
          <a:p>
            <a:pPr marL="0" indent="0">
              <a:buNone/>
            </a:pPr>
            <a:r>
              <a:rPr lang="en-GB" sz="4400" b="1" dirty="0"/>
              <a:t>Education?</a:t>
            </a:r>
          </a:p>
          <a:p>
            <a:pPr marL="0" indent="0">
              <a:buNone/>
            </a:pPr>
            <a:endParaRPr lang="en-GB" sz="4400" b="1" dirty="0"/>
          </a:p>
          <a:p>
            <a:pPr marL="0" indent="0">
              <a:buNone/>
            </a:pPr>
            <a:r>
              <a:rPr lang="en-GB" sz="4400" b="1" dirty="0"/>
              <a:t>                  Freedom?</a:t>
            </a:r>
          </a:p>
          <a:p>
            <a:pPr marL="0" indent="0">
              <a:buNone/>
            </a:pPr>
            <a:r>
              <a:rPr lang="en-GB" sz="3500" b="1" dirty="0" err="1"/>
              <a:t>eg</a:t>
            </a:r>
            <a:r>
              <a:rPr lang="en-GB" sz="3500" b="1" dirty="0"/>
              <a:t>. </a:t>
            </a:r>
          </a:p>
          <a:p>
            <a:pPr marL="0" indent="0">
              <a:buNone/>
            </a:pPr>
            <a:r>
              <a:rPr lang="en-GB" sz="4300" b="1" dirty="0"/>
              <a:t>In Algeria, food is </a:t>
            </a:r>
            <a:r>
              <a:rPr lang="en-GB" sz="4300" b="1" u="sng" dirty="0">
                <a:solidFill>
                  <a:srgbClr val="FF0000"/>
                </a:solidFill>
              </a:rPr>
              <a:t>hotter</a:t>
            </a:r>
            <a:r>
              <a:rPr lang="en-GB" sz="4300" b="1" dirty="0"/>
              <a:t> </a:t>
            </a:r>
            <a:r>
              <a:rPr lang="en-GB" sz="4300" b="1" u="sng" dirty="0">
                <a:solidFill>
                  <a:srgbClr val="FF0000"/>
                </a:solidFill>
              </a:rPr>
              <a:t>than </a:t>
            </a:r>
            <a:r>
              <a:rPr lang="en-GB" sz="4300" b="1" dirty="0"/>
              <a:t>in the UK.</a:t>
            </a:r>
          </a:p>
          <a:p>
            <a:pPr marL="0" indent="0">
              <a:buNone/>
            </a:pPr>
            <a:r>
              <a:rPr lang="en-GB" sz="4300" b="1" dirty="0"/>
              <a:t>In Pakistan, there are </a:t>
            </a:r>
            <a:r>
              <a:rPr lang="en-GB" sz="4300" b="1" u="sng" dirty="0">
                <a:solidFill>
                  <a:srgbClr val="FF0000"/>
                </a:solidFill>
              </a:rPr>
              <a:t>more children in classes than</a:t>
            </a:r>
            <a:r>
              <a:rPr lang="en-GB" sz="4300" b="1" dirty="0"/>
              <a:t> in the UK.</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5570811"/>
            <a:ext cx="1728192" cy="980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4650" y="2348880"/>
            <a:ext cx="1906428" cy="14279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32240" y="2204864"/>
            <a:ext cx="1857462" cy="12315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0528" y="1268760"/>
            <a:ext cx="2021074" cy="12015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48064" y="962322"/>
            <a:ext cx="1368152" cy="13865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759940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1882552" cy="706090"/>
          </a:xfrm>
        </p:spPr>
        <p:txBody>
          <a:bodyPr>
            <a:normAutofit fontScale="90000"/>
          </a:bodyPr>
          <a:lstStyle/>
          <a:p>
            <a:r>
              <a:rPr lang="en-GB" b="1" dirty="0"/>
              <a:t>Match: </a:t>
            </a:r>
          </a:p>
        </p:txBody>
      </p:sp>
      <p:sp>
        <p:nvSpPr>
          <p:cNvPr id="3" name="Content Placeholder 2"/>
          <p:cNvSpPr>
            <a:spLocks noGrp="1"/>
          </p:cNvSpPr>
          <p:nvPr>
            <p:ph sz="half" idx="1"/>
          </p:nvPr>
        </p:nvSpPr>
        <p:spPr>
          <a:xfrm>
            <a:off x="0" y="1196752"/>
            <a:ext cx="3203848" cy="5400600"/>
          </a:xfrm>
        </p:spPr>
        <p:txBody>
          <a:bodyPr>
            <a:noAutofit/>
          </a:bodyPr>
          <a:lstStyle/>
          <a:p>
            <a:pPr marL="0" indent="0">
              <a:buNone/>
            </a:pPr>
            <a:r>
              <a:rPr lang="en-GB" sz="4400" b="1" dirty="0">
                <a:solidFill>
                  <a:srgbClr val="7030A0"/>
                </a:solidFill>
              </a:rPr>
              <a:t>1/ queue</a:t>
            </a:r>
          </a:p>
          <a:p>
            <a:pPr marL="0" indent="0">
              <a:buNone/>
            </a:pPr>
            <a:r>
              <a:rPr lang="en-GB" sz="4400" b="1" dirty="0">
                <a:solidFill>
                  <a:srgbClr val="7030A0"/>
                </a:solidFill>
              </a:rPr>
              <a:t>2/ tolerance</a:t>
            </a:r>
          </a:p>
          <a:p>
            <a:pPr marL="0" indent="0">
              <a:buNone/>
            </a:pPr>
            <a:r>
              <a:rPr lang="en-GB" sz="4400" b="1" dirty="0">
                <a:solidFill>
                  <a:srgbClr val="7030A0"/>
                </a:solidFill>
              </a:rPr>
              <a:t>3/ to accept</a:t>
            </a:r>
          </a:p>
          <a:p>
            <a:pPr marL="0" indent="0">
              <a:buNone/>
            </a:pPr>
            <a:r>
              <a:rPr lang="en-GB" sz="4400" b="1" dirty="0">
                <a:solidFill>
                  <a:srgbClr val="7030A0"/>
                </a:solidFill>
              </a:rPr>
              <a:t>4/ to respect</a:t>
            </a:r>
          </a:p>
          <a:p>
            <a:pPr marL="0" indent="0">
              <a:buNone/>
            </a:pPr>
            <a:r>
              <a:rPr lang="en-GB" sz="4400" b="1" dirty="0">
                <a:solidFill>
                  <a:srgbClr val="7030A0"/>
                </a:solidFill>
              </a:rPr>
              <a:t>5/ junk food</a:t>
            </a:r>
          </a:p>
          <a:p>
            <a:pPr marL="0" indent="0">
              <a:buNone/>
            </a:pPr>
            <a:r>
              <a:rPr lang="en-GB" sz="4400" b="1" dirty="0">
                <a:solidFill>
                  <a:srgbClr val="7030A0"/>
                </a:solidFill>
              </a:rPr>
              <a:t>6/ democracy</a:t>
            </a:r>
          </a:p>
        </p:txBody>
      </p:sp>
      <p:sp>
        <p:nvSpPr>
          <p:cNvPr id="4" name="Content Placeholder 3"/>
          <p:cNvSpPr>
            <a:spLocks noGrp="1"/>
          </p:cNvSpPr>
          <p:nvPr>
            <p:ph sz="half" idx="2"/>
          </p:nvPr>
        </p:nvSpPr>
        <p:spPr>
          <a:xfrm>
            <a:off x="3131840" y="116632"/>
            <a:ext cx="5904656" cy="6912768"/>
          </a:xfrm>
        </p:spPr>
        <p:txBody>
          <a:bodyPr>
            <a:normAutofit lnSpcReduction="10000"/>
          </a:bodyPr>
          <a:lstStyle/>
          <a:p>
            <a:pPr marL="0" indent="0">
              <a:buNone/>
            </a:pPr>
            <a:r>
              <a:rPr lang="en-GB" sz="3200" dirty="0"/>
              <a:t> a) </a:t>
            </a:r>
            <a:r>
              <a:rPr lang="en-GB" sz="3400" dirty="0"/>
              <a:t>food like burgers and pizza     that is not very good for your health</a:t>
            </a:r>
          </a:p>
          <a:p>
            <a:pPr marL="0" indent="0">
              <a:buNone/>
            </a:pPr>
            <a:r>
              <a:rPr lang="en-GB" sz="3400" dirty="0"/>
              <a:t>b) to agree that something is OK</a:t>
            </a:r>
          </a:p>
          <a:p>
            <a:pPr marL="0" indent="0">
              <a:buNone/>
            </a:pPr>
            <a:r>
              <a:rPr lang="en-GB" sz="3400" dirty="0"/>
              <a:t>c) to stand in a line waiting</a:t>
            </a:r>
          </a:p>
          <a:p>
            <a:pPr marL="0" indent="0">
              <a:buNone/>
            </a:pPr>
            <a:r>
              <a:rPr lang="en-GB" sz="3400" dirty="0"/>
              <a:t>d) a form of government where the people choose the leaders</a:t>
            </a:r>
          </a:p>
          <a:p>
            <a:pPr marL="0" indent="0">
              <a:buNone/>
            </a:pPr>
            <a:r>
              <a:rPr lang="en-GB" sz="3400" dirty="0"/>
              <a:t>e) accepting people who are different from us, or have opinions that are different from ours</a:t>
            </a:r>
          </a:p>
          <a:p>
            <a:pPr marL="0" indent="0">
              <a:buNone/>
            </a:pPr>
            <a:r>
              <a:rPr lang="en-GB" sz="3400" dirty="0"/>
              <a:t>f) to admire something or someone</a:t>
            </a:r>
          </a:p>
          <a:p>
            <a:pPr marL="514350" indent="-514350">
              <a:buAutoNum type="alphaLcParenR"/>
            </a:pPr>
            <a:endParaRPr lang="en-GB" dirty="0"/>
          </a:p>
          <a:p>
            <a:pPr marL="514350" indent="-514350">
              <a:buAutoNum type="alphaLcParenR"/>
            </a:pPr>
            <a:endParaRPr lang="en-GB"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6058" y="2132856"/>
            <a:ext cx="1224136" cy="7344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9992" y="1124744"/>
            <a:ext cx="914400" cy="61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00759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936104"/>
          </a:xfrm>
        </p:spPr>
        <p:txBody>
          <a:bodyPr/>
          <a:lstStyle/>
          <a:p>
            <a:r>
              <a:rPr lang="en-GB" b="1" dirty="0">
                <a:solidFill>
                  <a:srgbClr val="7030A0"/>
                </a:solidFill>
              </a:rPr>
              <a:t>What is “British”?</a:t>
            </a:r>
          </a:p>
        </p:txBody>
      </p:sp>
      <p:sp>
        <p:nvSpPr>
          <p:cNvPr id="3" name="Content Placeholder 2"/>
          <p:cNvSpPr>
            <a:spLocks noGrp="1"/>
          </p:cNvSpPr>
          <p:nvPr>
            <p:ph sz="half" idx="1"/>
          </p:nvPr>
        </p:nvSpPr>
        <p:spPr>
          <a:xfrm>
            <a:off x="457200" y="1412776"/>
            <a:ext cx="4038600" cy="5328592"/>
          </a:xfrm>
        </p:spPr>
        <p:txBody>
          <a:bodyPr>
            <a:normAutofit fontScale="92500" lnSpcReduction="20000"/>
          </a:bodyPr>
          <a:lstStyle/>
          <a:p>
            <a:r>
              <a:rPr lang="en-GB" sz="4800" dirty="0"/>
              <a:t>Fish and chips</a:t>
            </a:r>
          </a:p>
          <a:p>
            <a:r>
              <a:rPr lang="en-GB" sz="4800" dirty="0"/>
              <a:t>Democracy</a:t>
            </a:r>
          </a:p>
          <a:p>
            <a:r>
              <a:rPr lang="en-GB" sz="4800" dirty="0"/>
              <a:t>Follow the law</a:t>
            </a:r>
          </a:p>
          <a:p>
            <a:r>
              <a:rPr lang="en-GB" sz="4800" dirty="0"/>
              <a:t>Tolerance</a:t>
            </a:r>
          </a:p>
          <a:p>
            <a:r>
              <a:rPr lang="en-GB" sz="4800" dirty="0"/>
              <a:t>Junk food</a:t>
            </a:r>
          </a:p>
          <a:p>
            <a:r>
              <a:rPr lang="en-GB" sz="4800" dirty="0"/>
              <a:t>Respect the opinions of other people</a:t>
            </a:r>
          </a:p>
          <a:p>
            <a:pPr marL="0" indent="0">
              <a:buNone/>
            </a:pPr>
            <a:endParaRPr lang="en-GB" dirty="0"/>
          </a:p>
        </p:txBody>
      </p:sp>
      <p:sp>
        <p:nvSpPr>
          <p:cNvPr id="4" name="Content Placeholder 3"/>
          <p:cNvSpPr>
            <a:spLocks noGrp="1"/>
          </p:cNvSpPr>
          <p:nvPr>
            <p:ph sz="half" idx="2"/>
          </p:nvPr>
        </p:nvSpPr>
        <p:spPr>
          <a:xfrm>
            <a:off x="4644008" y="1484784"/>
            <a:ext cx="4320480" cy="5184576"/>
          </a:xfrm>
        </p:spPr>
        <p:txBody>
          <a:bodyPr>
            <a:normAutofit fontScale="92500" lnSpcReduction="20000"/>
          </a:bodyPr>
          <a:lstStyle/>
          <a:p>
            <a:r>
              <a:rPr lang="en-GB" sz="4800" dirty="0"/>
              <a:t>Christian religion</a:t>
            </a:r>
          </a:p>
          <a:p>
            <a:r>
              <a:rPr lang="en-GB" sz="4800" dirty="0"/>
              <a:t>Shopping</a:t>
            </a:r>
          </a:p>
          <a:p>
            <a:r>
              <a:rPr lang="en-GB" sz="4800" dirty="0"/>
              <a:t>Accept all religions</a:t>
            </a:r>
          </a:p>
          <a:p>
            <a:r>
              <a:rPr lang="en-GB" sz="4800" dirty="0"/>
              <a:t>Be on time</a:t>
            </a:r>
          </a:p>
          <a:p>
            <a:r>
              <a:rPr lang="en-GB" sz="4800" dirty="0"/>
              <a:t>Queues</a:t>
            </a:r>
          </a:p>
          <a:p>
            <a:r>
              <a:rPr lang="en-GB" sz="4800" dirty="0"/>
              <a:t>Freedom</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72430"/>
            <a:ext cx="1813173" cy="1087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6256" y="72430"/>
            <a:ext cx="2144638" cy="1336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0377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“British Values”</a:t>
            </a:r>
          </a:p>
        </p:txBody>
      </p:sp>
      <p:sp>
        <p:nvSpPr>
          <p:cNvPr id="6" name="Content Placeholder 5"/>
          <p:cNvSpPr>
            <a:spLocks noGrp="1"/>
          </p:cNvSpPr>
          <p:nvPr>
            <p:ph idx="1"/>
          </p:nvPr>
        </p:nvSpPr>
        <p:spPr>
          <a:xfrm>
            <a:off x="251520" y="1417638"/>
            <a:ext cx="8712968" cy="5251722"/>
          </a:xfrm>
        </p:spPr>
        <p:txBody>
          <a:bodyPr>
            <a:normAutofit fontScale="92500" lnSpcReduction="10000"/>
          </a:bodyPr>
          <a:lstStyle/>
          <a:p>
            <a:pPr marL="0" indent="0">
              <a:buNone/>
            </a:pPr>
            <a:r>
              <a:rPr lang="en-GB" sz="4000" dirty="0"/>
              <a:t>What are ‘British Values’?</a:t>
            </a:r>
          </a:p>
          <a:p>
            <a:r>
              <a:rPr lang="en-GB" sz="4000" dirty="0" err="1"/>
              <a:t>cacoedmry</a:t>
            </a:r>
            <a:endParaRPr lang="en-GB" sz="4000" dirty="0"/>
          </a:p>
          <a:p>
            <a:r>
              <a:rPr lang="en-GB" sz="4000" dirty="0" err="1"/>
              <a:t>ceaeotlrn</a:t>
            </a:r>
            <a:endParaRPr lang="en-GB" sz="4000" dirty="0"/>
          </a:p>
          <a:p>
            <a:r>
              <a:rPr lang="en-GB" sz="4000" dirty="0" err="1"/>
              <a:t>lloofw</a:t>
            </a:r>
            <a:r>
              <a:rPr lang="en-GB" sz="4000" dirty="0"/>
              <a:t> het  </a:t>
            </a:r>
            <a:r>
              <a:rPr lang="en-GB" sz="4000" dirty="0" err="1"/>
              <a:t>wal</a:t>
            </a:r>
            <a:endParaRPr lang="en-GB" sz="4000" dirty="0"/>
          </a:p>
          <a:p>
            <a:r>
              <a:rPr lang="en-GB" sz="4000" dirty="0" err="1"/>
              <a:t>tepecrs</a:t>
            </a:r>
            <a:r>
              <a:rPr lang="en-GB" sz="4000" dirty="0"/>
              <a:t> het </a:t>
            </a:r>
            <a:r>
              <a:rPr lang="en-GB" sz="4000" dirty="0" err="1"/>
              <a:t>siipoonn</a:t>
            </a:r>
            <a:r>
              <a:rPr lang="en-GB" sz="4000" dirty="0"/>
              <a:t> </a:t>
            </a:r>
            <a:r>
              <a:rPr lang="en-GB" sz="4000" dirty="0" err="1"/>
              <a:t>nad</a:t>
            </a:r>
            <a:r>
              <a:rPr lang="en-GB" sz="4000" dirty="0"/>
              <a:t> </a:t>
            </a:r>
            <a:r>
              <a:rPr lang="en-GB" sz="4000" dirty="0" err="1"/>
              <a:t>sniglerin</a:t>
            </a:r>
            <a:r>
              <a:rPr lang="en-GB" sz="4000" dirty="0"/>
              <a:t> </a:t>
            </a:r>
            <a:r>
              <a:rPr lang="en-GB" sz="4000" dirty="0" err="1"/>
              <a:t>fo</a:t>
            </a:r>
            <a:r>
              <a:rPr lang="en-GB" sz="4000" dirty="0"/>
              <a:t> </a:t>
            </a:r>
            <a:r>
              <a:rPr lang="en-GB" sz="4000" dirty="0" err="1"/>
              <a:t>reoth</a:t>
            </a:r>
            <a:r>
              <a:rPr lang="en-GB" sz="4000" dirty="0"/>
              <a:t> </a:t>
            </a:r>
            <a:r>
              <a:rPr lang="en-GB" sz="4000" dirty="0" err="1"/>
              <a:t>eolpp</a:t>
            </a:r>
            <a:endParaRPr lang="en-GB" sz="4000" dirty="0"/>
          </a:p>
          <a:p>
            <a:endParaRPr lang="en-GB" dirty="0"/>
          </a:p>
          <a:p>
            <a:pPr marL="0" indent="0">
              <a:buNone/>
            </a:pPr>
            <a:r>
              <a:rPr lang="en-GB" sz="3600" dirty="0"/>
              <a:t>Are these only important in the UK?</a:t>
            </a:r>
          </a:p>
          <a:p>
            <a:pPr marL="0" indent="0">
              <a:buNone/>
            </a:pPr>
            <a:r>
              <a:rPr lang="en-GB" sz="3600" dirty="0"/>
              <a:t>Are they ‘British’ or ‘international’ values?</a:t>
            </a:r>
          </a:p>
          <a:p>
            <a:pPr marL="0" indent="0">
              <a:buNone/>
            </a:pPr>
            <a:endParaRPr lang="en-GB" dirty="0"/>
          </a:p>
          <a:p>
            <a:endParaRPr lang="en-GB" dirty="0"/>
          </a:p>
        </p:txBody>
      </p:sp>
    </p:spTree>
    <p:extLst>
      <p:ext uri="{BB962C8B-B14F-4D97-AF65-F5344CB8AC3E}">
        <p14:creationId xmlns:p14="http://schemas.microsoft.com/office/powerpoint/2010/main" val="33420837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60232" y="274638"/>
            <a:ext cx="2026568" cy="1143000"/>
          </a:xfrm>
        </p:spPr>
        <p:txBody>
          <a:bodyPr/>
          <a:lstStyle/>
          <a:p>
            <a:r>
              <a:rPr lang="en-GB" b="1" dirty="0">
                <a:solidFill>
                  <a:srgbClr val="7030A0"/>
                </a:solidFill>
              </a:rPr>
              <a:t>Match:</a:t>
            </a:r>
          </a:p>
        </p:txBody>
      </p:sp>
      <p:sp>
        <p:nvSpPr>
          <p:cNvPr id="3" name="Content Placeholder 2"/>
          <p:cNvSpPr>
            <a:spLocks noGrp="1"/>
          </p:cNvSpPr>
          <p:nvPr>
            <p:ph sz="half" idx="1"/>
          </p:nvPr>
        </p:nvSpPr>
        <p:spPr>
          <a:xfrm>
            <a:off x="0" y="116632"/>
            <a:ext cx="5076056" cy="6624736"/>
          </a:xfrm>
        </p:spPr>
        <p:txBody>
          <a:bodyPr>
            <a:normAutofit fontScale="92500"/>
          </a:bodyPr>
          <a:lstStyle/>
          <a:p>
            <a:pPr marL="0" indent="0">
              <a:buNone/>
            </a:pPr>
            <a:r>
              <a:rPr lang="en-GB" sz="5200" b="1" dirty="0">
                <a:solidFill>
                  <a:srgbClr val="FF0000"/>
                </a:solidFill>
              </a:rPr>
              <a:t>1/Fundamentalist</a:t>
            </a:r>
          </a:p>
          <a:p>
            <a:pPr marL="0" indent="0">
              <a:buNone/>
            </a:pPr>
            <a:r>
              <a:rPr lang="en-GB" sz="5200" b="1" dirty="0">
                <a:solidFill>
                  <a:srgbClr val="FF0000"/>
                </a:solidFill>
              </a:rPr>
              <a:t>2/Terrorist</a:t>
            </a:r>
          </a:p>
          <a:p>
            <a:pPr marL="0" indent="0">
              <a:buNone/>
            </a:pPr>
            <a:r>
              <a:rPr lang="en-GB" sz="5200" b="1" dirty="0">
                <a:solidFill>
                  <a:srgbClr val="FF0000"/>
                </a:solidFill>
              </a:rPr>
              <a:t>3/Extremist</a:t>
            </a:r>
          </a:p>
          <a:p>
            <a:pPr marL="0" indent="0">
              <a:buNone/>
            </a:pPr>
            <a:r>
              <a:rPr lang="en-GB" sz="5200" b="1" dirty="0">
                <a:solidFill>
                  <a:srgbClr val="FF0000"/>
                </a:solidFill>
              </a:rPr>
              <a:t>4/Radicalisation </a:t>
            </a:r>
          </a:p>
        </p:txBody>
      </p:sp>
      <p:sp>
        <p:nvSpPr>
          <p:cNvPr id="5" name="Content Placeholder 4"/>
          <p:cNvSpPr>
            <a:spLocks noGrp="1"/>
          </p:cNvSpPr>
          <p:nvPr>
            <p:ph sz="half" idx="2"/>
          </p:nvPr>
        </p:nvSpPr>
        <p:spPr>
          <a:xfrm>
            <a:off x="611560" y="1772816"/>
            <a:ext cx="8532440" cy="4968552"/>
          </a:xfrm>
        </p:spPr>
        <p:txBody>
          <a:bodyPr>
            <a:normAutofit fontScale="92500"/>
          </a:bodyPr>
          <a:lstStyle/>
          <a:p>
            <a:pPr marL="0" indent="0">
              <a:buNone/>
            </a:pPr>
            <a:r>
              <a:rPr lang="en-GB" dirty="0"/>
              <a:t>                                             </a:t>
            </a:r>
            <a:r>
              <a:rPr lang="en-GB" b="1" dirty="0"/>
              <a:t>a) </a:t>
            </a:r>
            <a:r>
              <a:rPr lang="en-GB" sz="3500" b="1" dirty="0"/>
              <a:t>someone who has extreme  </a:t>
            </a:r>
          </a:p>
          <a:p>
            <a:pPr marL="0" indent="0">
              <a:buNone/>
            </a:pPr>
            <a:r>
              <a:rPr lang="en-GB" sz="3500" b="1" dirty="0"/>
              <a:t>                                         (very far from centre)                             				  political or religious views</a:t>
            </a:r>
          </a:p>
          <a:p>
            <a:pPr marL="0" indent="0">
              <a:buNone/>
            </a:pPr>
            <a:r>
              <a:rPr lang="en-GB" sz="3500" b="1" dirty="0"/>
              <a:t>b) someone who believes, very strongly, every word of a religious book or traditional form of their religion</a:t>
            </a:r>
          </a:p>
          <a:p>
            <a:pPr marL="0" indent="0">
              <a:buNone/>
            </a:pPr>
            <a:r>
              <a:rPr lang="en-GB" sz="3500" b="1" dirty="0"/>
              <a:t>c) when someone becomes extreme</a:t>
            </a:r>
          </a:p>
          <a:p>
            <a:pPr marL="0" indent="0">
              <a:buNone/>
            </a:pPr>
            <a:r>
              <a:rPr lang="en-GB" sz="3500" b="1" dirty="0"/>
              <a:t>d) someone who uses violence, bombs or fire to try to get political or social change</a:t>
            </a:r>
          </a:p>
          <a:p>
            <a:pPr marL="0" indent="0">
              <a:buNone/>
            </a:pPr>
            <a:endParaRPr lang="en-GB" dirty="0"/>
          </a:p>
        </p:txBody>
      </p:sp>
    </p:spTree>
    <p:extLst>
      <p:ext uri="{BB962C8B-B14F-4D97-AF65-F5344CB8AC3E}">
        <p14:creationId xmlns:p14="http://schemas.microsoft.com/office/powerpoint/2010/main" val="3145560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586410"/>
          </a:xfrm>
        </p:spPr>
        <p:txBody>
          <a:bodyPr>
            <a:normAutofit/>
          </a:bodyPr>
          <a:lstStyle/>
          <a:p>
            <a:r>
              <a:rPr lang="en-GB" sz="6600" b="1" dirty="0"/>
              <a:t>Why do some people like fundamentalism?</a:t>
            </a:r>
            <a:br>
              <a:rPr lang="en-GB" sz="6600" b="1" dirty="0"/>
            </a:br>
            <a:r>
              <a:rPr lang="en-GB" sz="6600" b="1" dirty="0"/>
              <a:t>(think of 3 reasons)</a:t>
            </a:r>
          </a:p>
        </p:txBody>
      </p:sp>
      <p:sp>
        <p:nvSpPr>
          <p:cNvPr id="5" name="Content Placeholder 4"/>
          <p:cNvSpPr>
            <a:spLocks noGrp="1"/>
          </p:cNvSpPr>
          <p:nvPr>
            <p:ph idx="1"/>
          </p:nvPr>
        </p:nvSpPr>
        <p:spPr>
          <a:xfrm>
            <a:off x="395536" y="4005064"/>
            <a:ext cx="8229600" cy="2852936"/>
          </a:xfrm>
        </p:spPr>
        <p:txBody>
          <a:bodyPr>
            <a:noAutofit/>
          </a:bodyPr>
          <a:lstStyle/>
          <a:p>
            <a:pPr marL="0" indent="0">
              <a:buNone/>
            </a:pPr>
            <a:r>
              <a:rPr lang="en-GB" sz="4000" dirty="0"/>
              <a:t>1.</a:t>
            </a:r>
          </a:p>
          <a:p>
            <a:pPr marL="0" indent="0">
              <a:buNone/>
            </a:pPr>
            <a:r>
              <a:rPr lang="en-GB" sz="4000" dirty="0"/>
              <a:t>2.</a:t>
            </a:r>
          </a:p>
          <a:p>
            <a:pPr marL="0" indent="0">
              <a:buNone/>
            </a:pPr>
            <a:r>
              <a:rPr lang="en-GB" sz="4000" dirty="0"/>
              <a:t>3.</a:t>
            </a:r>
          </a:p>
          <a:p>
            <a:pPr marL="0" indent="0">
              <a:buNone/>
            </a:pPr>
            <a:r>
              <a:rPr lang="en-GB" sz="4000" dirty="0"/>
              <a:t>           (then read next slide to find out)</a:t>
            </a:r>
          </a:p>
        </p:txBody>
      </p:sp>
    </p:spTree>
    <p:extLst>
      <p:ext uri="{BB962C8B-B14F-4D97-AF65-F5344CB8AC3E}">
        <p14:creationId xmlns:p14="http://schemas.microsoft.com/office/powerpoint/2010/main" val="7093959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399</TotalTime>
  <Words>1201</Words>
  <Application>Microsoft Office PowerPoint</Application>
  <PresentationFormat>On-screen Show (4:3)</PresentationFormat>
  <Paragraphs>124</Paragraphs>
  <Slides>14</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Fundamentalism and the UK</vt:lpstr>
      <vt:lpstr>Countries – find yours and compare</vt:lpstr>
      <vt:lpstr>Today:</vt:lpstr>
      <vt:lpstr>Differences : your country and the UK?</vt:lpstr>
      <vt:lpstr>Match: </vt:lpstr>
      <vt:lpstr>What is “British”?</vt:lpstr>
      <vt:lpstr>“British Values”</vt:lpstr>
      <vt:lpstr>Match:</vt:lpstr>
      <vt:lpstr>Why do some people like fundamentalism? (think of 3 reasons)</vt:lpstr>
      <vt:lpstr>PowerPoint Presentation</vt:lpstr>
      <vt:lpstr>PowerPoint Presentation</vt:lpstr>
      <vt:lpstr>Fundamentalism / extremism tree. In groups draw a tree:</vt:lpstr>
      <vt:lpstr>What have you learnt today? – tell your partner</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Linda Ruas</dc:creator>
  <cp:lastModifiedBy>Linda Ruas</cp:lastModifiedBy>
  <cp:revision>37</cp:revision>
  <cp:lastPrinted>2015-09-28T13:50:39Z</cp:lastPrinted>
  <dcterms:created xsi:type="dcterms:W3CDTF">2015-09-23T15:17:06Z</dcterms:created>
  <dcterms:modified xsi:type="dcterms:W3CDTF">2017-04-21T10:36:37Z</dcterms:modified>
</cp:coreProperties>
</file>